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1170F8B-3479-42CA-A7F9-110BF512EC22}"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EE9E9D5C-6895-4EC9-BDC6-E54F4DE48613}" type="slidenum">
              <a:rPr lang="ru-RU" smtClean="0"/>
              <a:t>‹#›</a:t>
            </a:fld>
            <a:endParaRPr lang="ru-RU"/>
          </a:p>
        </p:txBody>
      </p:sp>
    </p:spTree>
    <p:extLst>
      <p:ext uri="{BB962C8B-B14F-4D97-AF65-F5344CB8AC3E}">
        <p14:creationId xmlns:p14="http://schemas.microsoft.com/office/powerpoint/2010/main" val="13630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170F8B-3479-42CA-A7F9-110BF512EC22}"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53033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170F8B-3479-42CA-A7F9-110BF512EC22}"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8704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170F8B-3479-42CA-A7F9-110BF512EC22}"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403724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61170F8B-3479-42CA-A7F9-110BF512EC22}" type="datetimeFigureOut">
              <a:rPr lang="ru-RU" smtClean="0"/>
              <a:t>16.11.2021</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E9E9D5C-6895-4EC9-BDC6-E54F4DE48613}" type="slidenum">
              <a:rPr lang="ru-RU" smtClean="0"/>
              <a:t>‹#›</a:t>
            </a:fld>
            <a:endParaRPr lang="ru-RU"/>
          </a:p>
        </p:txBody>
      </p:sp>
    </p:spTree>
    <p:extLst>
      <p:ext uri="{BB962C8B-B14F-4D97-AF65-F5344CB8AC3E}">
        <p14:creationId xmlns:p14="http://schemas.microsoft.com/office/powerpoint/2010/main" val="75496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1170F8B-3479-42CA-A7F9-110BF512EC22}"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64864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1170F8B-3479-42CA-A7F9-110BF512EC22}" type="datetimeFigureOut">
              <a:rPr lang="ru-RU" smtClean="0"/>
              <a:t>16.11.2021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58423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1170F8B-3479-42CA-A7F9-110BF512EC22}" type="datetimeFigureOut">
              <a:rPr lang="ru-RU" smtClean="0"/>
              <a:t>16.11.2021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388995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70F8B-3479-42CA-A7F9-110BF512EC22}" type="datetimeFigureOut">
              <a:rPr lang="ru-RU" smtClean="0"/>
              <a:t>16.11.2021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194624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1170F8B-3479-42CA-A7F9-110BF512EC22}"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15733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1170F8B-3479-42CA-A7F9-110BF512EC22}" type="datetimeFigureOut">
              <a:rPr lang="ru-RU" smtClean="0"/>
              <a:t>16.11.2021</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E9E9D5C-6895-4EC9-BDC6-E54F4DE48613}" type="slidenum">
              <a:rPr lang="ru-RU" smtClean="0"/>
              <a:t>‹#›</a:t>
            </a:fld>
            <a:endParaRPr lang="ru-RU"/>
          </a:p>
        </p:txBody>
      </p:sp>
    </p:spTree>
    <p:extLst>
      <p:ext uri="{BB962C8B-B14F-4D97-AF65-F5344CB8AC3E}">
        <p14:creationId xmlns:p14="http://schemas.microsoft.com/office/powerpoint/2010/main" val="146696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1170F8B-3479-42CA-A7F9-110BF512EC22}" type="datetimeFigureOut">
              <a:rPr lang="ru-RU" smtClean="0"/>
              <a:t>16.11.2021</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EE9E9D5C-6895-4EC9-BDC6-E54F4DE48613}" type="slidenum">
              <a:rPr lang="ru-RU" smtClean="0"/>
              <a:t>‹#›</a:t>
            </a:fld>
            <a:endParaRPr lang="ru-RU"/>
          </a:p>
        </p:txBody>
      </p:sp>
    </p:spTree>
    <p:extLst>
      <p:ext uri="{BB962C8B-B14F-4D97-AF65-F5344CB8AC3E}">
        <p14:creationId xmlns:p14="http://schemas.microsoft.com/office/powerpoint/2010/main" val="8692996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ssistentus.ru/nalog-na-pribyi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ssistentus.ru/n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ssistentus.ru/nalogi-i-uchet/nalog-na-imushchestvo-organizacij/"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ssistentus.ru/nds/" TargetMode="External"/><Relationship Id="rId2" Type="http://schemas.openxmlformats.org/officeDocument/2006/relationships/hyperlink" Target="https://assistentus.ru/us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299104"/>
          </a:xfrm>
        </p:spPr>
        <p:txBody>
          <a:bodyPr>
            <a:normAutofit/>
          </a:bodyPr>
          <a:lstStyle/>
          <a:p>
            <a:r>
              <a:rPr lang="ru-RU" sz="3600" b="1" dirty="0">
                <a:latin typeface="Times New Roman" panose="02020603050405020304" pitchFamily="18" charset="0"/>
                <a:cs typeface="Times New Roman" panose="02020603050405020304" pitchFamily="18" charset="0"/>
              </a:rPr>
              <a:t>Тема </a:t>
            </a:r>
            <a:r>
              <a:rPr lang="en-US" sz="3600" b="1" dirty="0">
                <a:latin typeface="Times New Roman" panose="02020603050405020304" pitchFamily="18" charset="0"/>
                <a:cs typeface="Times New Roman" panose="02020603050405020304" pitchFamily="18" charset="0"/>
              </a:rPr>
              <a:t>9</a:t>
            </a:r>
            <a:r>
              <a:rPr lang="ru-RU" sz="3600" b="1" dirty="0">
                <a:latin typeface="Times New Roman" panose="02020603050405020304" pitchFamily="18" charset="0"/>
                <a:cs typeface="Times New Roman" panose="02020603050405020304" pitchFamily="18" charset="0"/>
              </a:rPr>
              <a:t>.</a:t>
            </a:r>
            <a:r>
              <a:rPr lang="ru-RU" sz="3600" dirty="0">
                <a:latin typeface="Times New Roman" panose="02020603050405020304" pitchFamily="18" charset="0"/>
                <a:cs typeface="Times New Roman" panose="02020603050405020304" pitchFamily="18" charset="0"/>
              </a:rPr>
              <a:t> </a:t>
            </a:r>
            <a:r>
              <a:rPr lang="ru-RU" sz="3600" b="1" dirty="0">
                <a:latin typeface="Times New Roman" panose="02020603050405020304" pitchFamily="18" charset="0"/>
                <a:cs typeface="Times New Roman" panose="02020603050405020304" pitchFamily="18" charset="0"/>
              </a:rPr>
              <a:t>Налогообложение некоммерческих организаций</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54666" y="3132667"/>
            <a:ext cx="9872133" cy="2827866"/>
          </a:xfrm>
        </p:spPr>
        <p:txBody>
          <a:bodyPr>
            <a:noAutofit/>
          </a:bodyPr>
          <a:lstStyle/>
          <a:p>
            <a:pPr marL="457200" indent="-457200" algn="l">
              <a:lnSpc>
                <a:spcPct val="150000"/>
              </a:lnSpc>
              <a:spcBef>
                <a:spcPts val="0"/>
              </a:spcBef>
              <a:buAutoNum type="arabicPeriod"/>
            </a:pPr>
            <a:r>
              <a:rPr lang="ru-RU" sz="2800" b="1" dirty="0">
                <a:latin typeface="Times New Roman" panose="02020603050405020304" pitchFamily="18" charset="0"/>
                <a:cs typeface="Times New Roman" panose="02020603050405020304" pitchFamily="18" charset="0"/>
              </a:rPr>
              <a:t>Классификация налогов</a:t>
            </a:r>
          </a:p>
          <a:p>
            <a:pPr marL="457200" indent="-457200" algn="l">
              <a:lnSpc>
                <a:spcPct val="150000"/>
              </a:lnSpc>
              <a:spcBef>
                <a:spcPts val="0"/>
              </a:spcBef>
              <a:buAutoNum type="arabicPeriod"/>
            </a:pPr>
            <a:r>
              <a:rPr lang="ru-RU" sz="2800" b="1" dirty="0">
                <a:latin typeface="Times New Roman" panose="02020603050405020304" pitchFamily="18" charset="0"/>
                <a:cs typeface="Times New Roman" panose="02020603050405020304" pitchFamily="18" charset="0"/>
              </a:rPr>
              <a:t>Налоговые льготы некоммерческих организаций</a:t>
            </a:r>
          </a:p>
          <a:p>
            <a:pPr marL="457200" indent="-457200" algn="l">
              <a:lnSpc>
                <a:spcPct val="150000"/>
              </a:lnSpc>
              <a:spcBef>
                <a:spcPts val="0"/>
              </a:spcBef>
              <a:buAutoNum type="arabicPeriod"/>
            </a:pPr>
            <a:r>
              <a:rPr lang="ru-RU" sz="2800" b="1" dirty="0">
                <a:latin typeface="Times New Roman" panose="02020603050405020304" pitchFamily="18" charset="0"/>
                <a:cs typeface="Times New Roman" panose="02020603050405020304" pitchFamily="18" charset="0"/>
              </a:rPr>
              <a:t>Налоговые льготы для участников благотворительной деятельности</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245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6267" y="237068"/>
            <a:ext cx="11616266" cy="6231466"/>
          </a:xfrm>
        </p:spPr>
        <p:txBody>
          <a:bodyPr>
            <a:noAutofit/>
          </a:bodyPr>
          <a:lstStyle/>
          <a:p>
            <a:pPr marL="0" indent="0" algn="just" fontAlgn="t">
              <a:buNone/>
            </a:pPr>
            <a:r>
              <a:rPr lang="ru-RU" sz="2400" dirty="0">
                <a:latin typeface="Times New Roman" panose="02020603050405020304" pitchFamily="18" charset="0"/>
                <a:cs typeface="Times New Roman" panose="02020603050405020304" pitchFamily="18" charset="0"/>
              </a:rPr>
              <a:t>Как было отмечено выше, не вся прибыль НКО вправе облагаться </a:t>
            </a:r>
            <a:r>
              <a:rPr lang="ru-RU" sz="2400" dirty="0">
                <a:latin typeface="Times New Roman" panose="02020603050405020304" pitchFamily="18" charset="0"/>
                <a:cs typeface="Times New Roman" panose="02020603050405020304" pitchFamily="18" charset="0"/>
                <a:hlinkClick r:id="rId2"/>
              </a:rPr>
              <a:t>налогом</a:t>
            </a:r>
            <a:r>
              <a:rPr lang="ru-RU" sz="2400" dirty="0">
                <a:latin typeface="Times New Roman" panose="02020603050405020304" pitchFamily="18" charset="0"/>
                <a:cs typeface="Times New Roman" panose="02020603050405020304" pitchFamily="18" charset="0"/>
              </a:rPr>
              <a:t>. Правомерное уменьшение налоговой базы на прибыль может быть применено только при соблюдении ряда условий:</a:t>
            </a:r>
          </a:p>
          <a:p>
            <a:pPr algn="just" fontAlgn="t"/>
            <a:r>
              <a:rPr lang="ru-RU" sz="2400" dirty="0">
                <a:latin typeface="Times New Roman" panose="02020603050405020304" pitchFamily="18" charset="0"/>
                <a:cs typeface="Times New Roman" panose="02020603050405020304" pitchFamily="18" charset="0"/>
              </a:rPr>
              <a:t>Учет целевых и нецелевых поступлений в НКО должен вестись раздельно, только тогда целевая прибыль может быть исключена из налогообложения на основании льготы для некоммерческих организаций. Естественно, эти средства должны применяться исключительно по прямому назначению, что необходимо подтверждать отчетом.</a:t>
            </a:r>
          </a:p>
          <a:p>
            <a:pPr algn="just" fontAlgn="t"/>
            <a:r>
              <a:rPr lang="ru-RU" sz="2400" i="1" dirty="0">
                <a:latin typeface="Times New Roman" panose="02020603050405020304" pitchFamily="18" charset="0"/>
                <a:cs typeface="Times New Roman" panose="02020603050405020304" pitchFamily="18" charset="0"/>
              </a:rPr>
              <a:t>Нецелевые доходы необходимо учитывать в числе «прочих», это два типа поступлений:</a:t>
            </a:r>
          </a:p>
          <a:p>
            <a:pPr lvl="1" algn="just" fontAlgn="t"/>
            <a:r>
              <a:rPr lang="ru-RU" sz="2400" dirty="0">
                <a:latin typeface="Times New Roman" panose="02020603050405020304" pitchFamily="18" charset="0"/>
                <a:cs typeface="Times New Roman" panose="02020603050405020304" pitchFamily="18" charset="0"/>
              </a:rPr>
              <a:t>реализационные – доходы от выполнения работ, предоставления услуг (например, торговля брошюрами общества, продажа учебной литературы, организация семинаров, тренингов и пр.);</a:t>
            </a:r>
          </a:p>
          <a:p>
            <a:pPr lvl="1" algn="just" fontAlgn="t"/>
            <a:r>
              <a:rPr lang="ru-RU" sz="2400" dirty="0">
                <a:latin typeface="Times New Roman" panose="02020603050405020304" pitchFamily="18" charset="0"/>
                <a:cs typeface="Times New Roman" panose="02020603050405020304" pitchFamily="18" charset="0"/>
              </a:rPr>
              <a:t>внереализационные – те, источник которых не имеет прямой связи с деятельностью НКО, например, штрафы за неуплату членского взноса, пеня за его просрочку, проценты с банковского счета, деньги за сдаваемую в аренду недвижимость – собственность члена НКО и др.</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83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2667" y="914400"/>
            <a:ext cx="11159065" cy="3183467"/>
          </a:xfrm>
        </p:spPr>
        <p:txBody>
          <a:bodyPr>
            <a:noAutofit/>
          </a:bodyPr>
          <a:lstStyle/>
          <a:p>
            <a:pPr algn="just"/>
            <a:r>
              <a:rPr lang="ru-RU" sz="2800" dirty="0">
                <a:latin typeface="Times New Roman" panose="02020603050405020304" pitchFamily="18" charset="0"/>
                <a:cs typeface="Times New Roman" panose="02020603050405020304" pitchFamily="18" charset="0"/>
              </a:rPr>
              <a:t>Ставка налога на прибыль для НКО такая же, как и для коммерческих структур: </a:t>
            </a:r>
            <a:r>
              <a:rPr lang="ru-RU" sz="2800" dirty="0">
                <a:solidFill>
                  <a:srgbClr val="FF0000"/>
                </a:solidFill>
                <a:latin typeface="Times New Roman" panose="02020603050405020304" pitchFamily="18" charset="0"/>
                <a:cs typeface="Times New Roman" panose="02020603050405020304" pitchFamily="18" charset="0"/>
              </a:rPr>
              <a:t>24%</a:t>
            </a:r>
            <a:r>
              <a:rPr lang="ru-RU" sz="2800" dirty="0">
                <a:latin typeface="Times New Roman" panose="02020603050405020304" pitchFamily="18" charset="0"/>
                <a:cs typeface="Times New Roman" panose="02020603050405020304" pitchFamily="18" charset="0"/>
              </a:rPr>
              <a:t>, </a:t>
            </a:r>
          </a:p>
          <a:p>
            <a:pPr algn="just"/>
            <a:r>
              <a:rPr lang="ru-RU" sz="2800" dirty="0">
                <a:solidFill>
                  <a:srgbClr val="FF0000"/>
                </a:solidFill>
                <a:latin typeface="Times New Roman" panose="02020603050405020304" pitchFamily="18" charset="0"/>
                <a:cs typeface="Times New Roman" panose="02020603050405020304" pitchFamily="18" charset="0"/>
              </a:rPr>
              <a:t>6,5%</a:t>
            </a:r>
            <a:r>
              <a:rPr lang="ru-RU" sz="2800" dirty="0">
                <a:latin typeface="Times New Roman" panose="02020603050405020304" pitchFamily="18" charset="0"/>
                <a:cs typeface="Times New Roman" panose="02020603050405020304" pitchFamily="18" charset="0"/>
              </a:rPr>
              <a:t> пойдет в федеральный бюджет, </a:t>
            </a:r>
          </a:p>
          <a:p>
            <a:pPr algn="just"/>
            <a:r>
              <a:rPr lang="ru-RU" sz="2800" dirty="0">
                <a:solidFill>
                  <a:srgbClr val="FF0000"/>
                </a:solidFill>
                <a:latin typeface="Times New Roman" panose="02020603050405020304" pitchFamily="18" charset="0"/>
                <a:cs typeface="Times New Roman" panose="02020603050405020304" pitchFamily="18" charset="0"/>
              </a:rPr>
              <a:t>17,5%</a:t>
            </a:r>
            <a:r>
              <a:rPr lang="ru-RU" sz="2800" dirty="0">
                <a:latin typeface="Times New Roman" panose="02020603050405020304" pitchFamily="18" charset="0"/>
                <a:cs typeface="Times New Roman" panose="02020603050405020304" pitchFamily="18" charset="0"/>
              </a:rPr>
              <a:t> – в бюджет того субъекта РФ, к которому принадлежит некоммерческая организация. Последняя часть может быть снижена по инициативе местных властей, в чей бюджет она предназначается.</a:t>
            </a:r>
          </a:p>
        </p:txBody>
      </p:sp>
    </p:spTree>
    <p:extLst>
      <p:ext uri="{BB962C8B-B14F-4D97-AF65-F5344CB8AC3E}">
        <p14:creationId xmlns:p14="http://schemas.microsoft.com/office/powerpoint/2010/main" val="102694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84632"/>
            <a:ext cx="10366248" cy="582168"/>
          </a:xfrm>
        </p:spPr>
        <p:txBody>
          <a:bodyPr>
            <a:noAutofit/>
          </a:bodyPr>
          <a:lstStyle/>
          <a:p>
            <a:r>
              <a:rPr lang="ru-RU" sz="2400" b="1" dirty="0">
                <a:latin typeface="Times New Roman" panose="02020603050405020304" pitchFamily="18" charset="0"/>
                <a:cs typeface="Times New Roman" panose="02020603050405020304" pitchFamily="18" charset="0"/>
              </a:rPr>
              <a:t>Специфика обложения некоммерческих структур НДС</a:t>
            </a:r>
            <a:br>
              <a:rPr lang="ru-RU" sz="2400"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61999" y="1066800"/>
            <a:ext cx="11040533" cy="5232400"/>
          </a:xfrm>
        </p:spPr>
        <p:txBody>
          <a:bodyPr>
            <a:normAutofit/>
          </a:bodyPr>
          <a:lstStyle/>
          <a:p>
            <a:pPr marL="0" indent="0" fontAlgn="t">
              <a:lnSpc>
                <a:spcPct val="100000"/>
              </a:lnSpc>
              <a:spcBef>
                <a:spcPts val="0"/>
              </a:spcBef>
              <a:buNone/>
            </a:pPr>
            <a:r>
              <a:rPr lang="ru-RU" sz="2400" dirty="0">
                <a:latin typeface="Times New Roman" panose="02020603050405020304" pitchFamily="18" charset="0"/>
                <a:cs typeface="Times New Roman" panose="02020603050405020304" pitchFamily="18" charset="0"/>
              </a:rPr>
              <a:t>Если некоммерческая организация оказывает какие-то услуги или продает товар, ей не избежать уплаты </a:t>
            </a:r>
            <a:r>
              <a:rPr lang="ru-RU" sz="2400" u="sng" dirty="0">
                <a:latin typeface="Times New Roman" panose="02020603050405020304" pitchFamily="18" charset="0"/>
                <a:cs typeface="Times New Roman" panose="02020603050405020304" pitchFamily="18" charset="0"/>
                <a:hlinkClick r:id="rId2"/>
              </a:rPr>
              <a:t>налога на добавленную стоимость</a:t>
            </a:r>
            <a:r>
              <a:rPr lang="ru-RU" sz="2400" dirty="0">
                <a:latin typeface="Times New Roman" panose="02020603050405020304" pitchFamily="18" charset="0"/>
                <a:cs typeface="Times New Roman" panose="02020603050405020304" pitchFamily="18" charset="0"/>
              </a:rPr>
              <a:t>, если деятельность не подпадает под освобождение от него. Список льготных видов деятельности без НДС представлен в гл. 21 НК РФ. В нем фигурируют, например, такие занятия:</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присмотр за пожилыми людьми в домах для престарелых;</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работа в центрах соцзащиты;</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занятия с детьми в бесплатных кружках;</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врачебные услуги частных медиков;</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продажа товаров, сделанных инвалидами (или организациями, где людей с ограниченными возможностями не меньше половины);</a:t>
            </a:r>
          </a:p>
          <a:p>
            <a:pPr fontAlgn="t">
              <a:lnSpc>
                <a:spcPct val="100000"/>
              </a:lnSpc>
              <a:spcBef>
                <a:spcPts val="0"/>
              </a:spcBef>
            </a:pPr>
            <a:r>
              <a:rPr lang="ru-RU" sz="2400" dirty="0">
                <a:latin typeface="Times New Roman" panose="02020603050405020304" pitchFamily="18" charset="0"/>
                <a:cs typeface="Times New Roman" panose="02020603050405020304" pitchFamily="18" charset="0"/>
              </a:rPr>
              <a:t>благотворительные культурные мероприятия и др.</a:t>
            </a:r>
          </a:p>
          <a:p>
            <a:pPr>
              <a:lnSpc>
                <a:spcPct val="100000"/>
              </a:lnSpc>
              <a:spcBef>
                <a:spcPts val="0"/>
              </a:spcBef>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72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799" y="474133"/>
            <a:ext cx="11311467" cy="5698067"/>
          </a:xfrm>
        </p:spPr>
        <p:txBody>
          <a:bodyPr>
            <a:normAutofit/>
          </a:bodyPr>
          <a:lstStyle/>
          <a:p>
            <a:pPr marL="0" indent="0" fontAlgn="t">
              <a:lnSpc>
                <a:spcPct val="100000"/>
              </a:lnSpc>
              <a:spcBef>
                <a:spcPts val="0"/>
              </a:spcBef>
              <a:buNone/>
            </a:pPr>
            <a:r>
              <a:rPr lang="ru-RU" sz="2800" b="1" dirty="0">
                <a:latin typeface="Times New Roman" panose="02020603050405020304" pitchFamily="18" charset="0"/>
                <a:cs typeface="Times New Roman" panose="02020603050405020304" pitchFamily="18" charset="0"/>
              </a:rPr>
              <a:t>Требования к видам деятельности НКО для освобождения от НДС:</a:t>
            </a:r>
            <a:endParaRPr lang="ru-RU" sz="2800" dirty="0">
              <a:latin typeface="Times New Roman" panose="02020603050405020304" pitchFamily="18" charset="0"/>
              <a:cs typeface="Times New Roman" panose="02020603050405020304" pitchFamily="18" charset="0"/>
            </a:endParaRPr>
          </a:p>
          <a:p>
            <a:pPr fontAlgn="t">
              <a:lnSpc>
                <a:spcPct val="100000"/>
              </a:lnSpc>
              <a:spcBef>
                <a:spcPts val="0"/>
              </a:spcBef>
            </a:pPr>
            <a:r>
              <a:rPr lang="ru-RU" sz="2800" dirty="0">
                <a:latin typeface="Times New Roman" panose="02020603050405020304" pitchFamily="18" charset="0"/>
                <a:cs typeface="Times New Roman" panose="02020603050405020304" pitchFamily="18" charset="0"/>
              </a:rPr>
              <a:t>социальная значимость как основная цель по гл. 25 НК РФ – это главное условие;</a:t>
            </a:r>
          </a:p>
          <a:p>
            <a:pPr fontAlgn="t">
              <a:lnSpc>
                <a:spcPct val="100000"/>
              </a:lnSpc>
              <a:spcBef>
                <a:spcPts val="0"/>
              </a:spcBef>
            </a:pPr>
            <a:r>
              <a:rPr lang="ru-RU" sz="2800" dirty="0">
                <a:latin typeface="Times New Roman" panose="02020603050405020304" pitchFamily="18" charset="0"/>
                <a:cs typeface="Times New Roman" panose="02020603050405020304" pitchFamily="18" charset="0"/>
              </a:rPr>
              <a:t>лицензия на право занятия этим видом деятельности;</a:t>
            </a:r>
          </a:p>
          <a:p>
            <a:pPr fontAlgn="t">
              <a:lnSpc>
                <a:spcPct val="100000"/>
              </a:lnSpc>
              <a:spcBef>
                <a:spcPts val="0"/>
              </a:spcBef>
            </a:pPr>
            <a:r>
              <a:rPr lang="ru-RU" sz="2800" dirty="0">
                <a:latin typeface="Times New Roman" panose="02020603050405020304" pitchFamily="18" charset="0"/>
                <a:cs typeface="Times New Roman" panose="02020603050405020304" pitchFamily="18" charset="0"/>
              </a:rPr>
              <a:t>оказываемая услуга должна соответствовать определенным требованиям (чаще всего это условия времени и места).</a:t>
            </a:r>
          </a:p>
          <a:p>
            <a:pPr marL="0" indent="0" fontAlgn="t">
              <a:lnSpc>
                <a:spcPct val="100000"/>
              </a:lnSpc>
              <a:spcBef>
                <a:spcPts val="0"/>
              </a:spcBef>
              <a:buNone/>
            </a:pPr>
            <a:r>
              <a:rPr lang="ru-RU" sz="2800" i="1" dirty="0">
                <a:latin typeface="Times New Roman" panose="02020603050405020304" pitchFamily="18" charset="0"/>
                <a:cs typeface="Times New Roman" panose="02020603050405020304" pitchFamily="18" charset="0"/>
              </a:rPr>
              <a:t>В случае уплаты НДС рассчитывается по тем же принципам, что и для коммерческих организаций.</a:t>
            </a:r>
          </a:p>
          <a:p>
            <a:pPr>
              <a:lnSpc>
                <a:spcPct val="100000"/>
              </a:lnSpc>
              <a:spcBef>
                <a:spcPts val="0"/>
              </a:spcBef>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26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9466" y="135467"/>
            <a:ext cx="11328401" cy="6722533"/>
          </a:xfrm>
        </p:spPr>
        <p:txBody>
          <a:bodyPr>
            <a:noAutofit/>
          </a:bodyPr>
          <a:lstStyle/>
          <a:p>
            <a:pPr marL="0" indent="0" algn="just" fontAlgn="t">
              <a:lnSpc>
                <a:spcPct val="100000"/>
              </a:lnSpc>
              <a:spcBef>
                <a:spcPts val="0"/>
              </a:spcBef>
              <a:buNone/>
            </a:pPr>
            <a:r>
              <a:rPr lang="ru-RU" sz="2400" b="1" i="1" dirty="0">
                <a:latin typeface="Times New Roman" panose="02020603050405020304" pitchFamily="18" charset="0"/>
                <a:cs typeface="Times New Roman" panose="02020603050405020304" pitchFamily="18" charset="0"/>
              </a:rPr>
              <a:t>Другие федеральные налоги для НКО</a:t>
            </a:r>
          </a:p>
          <a:p>
            <a:pPr algn="just" fontAlgn="t">
              <a:lnSpc>
                <a:spcPct val="100000"/>
              </a:lnSpc>
              <a:spcBef>
                <a:spcPts val="0"/>
              </a:spcBef>
            </a:pPr>
            <a:r>
              <a:rPr lang="ru-RU" sz="2400" dirty="0">
                <a:latin typeface="Times New Roman" panose="02020603050405020304" pitchFamily="18" charset="0"/>
                <a:cs typeface="Times New Roman" panose="02020603050405020304" pitchFamily="18" charset="0"/>
              </a:rPr>
              <a:t>Кроме главных фискальных отчислений (налога на прибыль и НДС), некоммерческие организации платят и другие налоги и сборы:</a:t>
            </a:r>
          </a:p>
          <a:p>
            <a:pPr algn="just" fontAlgn="t">
              <a:lnSpc>
                <a:spcPct val="100000"/>
              </a:lnSpc>
              <a:spcBef>
                <a:spcPts val="0"/>
              </a:spcBef>
            </a:pPr>
            <a:r>
              <a:rPr lang="ru-RU" sz="2400" b="1" dirty="0">
                <a:latin typeface="Times New Roman" panose="02020603050405020304" pitchFamily="18" charset="0"/>
                <a:cs typeface="Times New Roman" panose="02020603050405020304" pitchFamily="18" charset="0"/>
              </a:rPr>
              <a:t>Госпошлина.</a:t>
            </a:r>
            <a:r>
              <a:rPr lang="ru-RU" sz="2400" dirty="0">
                <a:latin typeface="Times New Roman" panose="02020603050405020304" pitchFamily="18" charset="0"/>
                <a:cs typeface="Times New Roman" panose="02020603050405020304" pitchFamily="18" charset="0"/>
              </a:rPr>
              <a:t> Если НКО обращаются к государственным структурам для совершения правовых действий, они платят пошлину наравне с другими физическими или </a:t>
            </a:r>
            <a:r>
              <a:rPr lang="ru-RU" sz="2400" dirty="0" err="1">
                <a:latin typeface="Times New Roman" panose="02020603050405020304" pitchFamily="18" charset="0"/>
                <a:cs typeface="Times New Roman" panose="02020603050405020304" pitchFamily="18" charset="0"/>
              </a:rPr>
              <a:t>юрлицами</a:t>
            </a:r>
            <a:r>
              <a:rPr lang="ru-RU" sz="2400" dirty="0">
                <a:latin typeface="Times New Roman" panose="02020603050405020304" pitchFamily="18" charset="0"/>
                <a:cs typeface="Times New Roman" panose="02020603050405020304" pitchFamily="18" charset="0"/>
              </a:rPr>
              <a:t>. Отдельные НКО и виды их деятельности могут быть освобождены от госпошлины, а именно:</a:t>
            </a:r>
          </a:p>
          <a:p>
            <a:pPr lvl="1" algn="just" fontAlgn="t">
              <a:lnSpc>
                <a:spcPct val="100000"/>
              </a:lnSpc>
              <a:spcBef>
                <a:spcPts val="0"/>
              </a:spcBef>
              <a:spcAft>
                <a:spcPts val="0"/>
              </a:spcAft>
            </a:pPr>
            <a:r>
              <a:rPr lang="ru-RU" sz="2400" dirty="0">
                <a:latin typeface="Times New Roman" panose="02020603050405020304" pitchFamily="18" charset="0"/>
                <a:cs typeface="Times New Roman" panose="02020603050405020304" pitchFamily="18" charset="0"/>
              </a:rPr>
              <a:t>финансируемые федеральным бюджетом – логично, ведь пошлина все равно направляется туда;</a:t>
            </a:r>
          </a:p>
          <a:p>
            <a:pPr lvl="1" algn="just" fontAlgn="t">
              <a:lnSpc>
                <a:spcPct val="100000"/>
              </a:lnSpc>
              <a:spcBef>
                <a:spcPts val="0"/>
              </a:spcBef>
              <a:spcAft>
                <a:spcPts val="0"/>
              </a:spcAft>
            </a:pPr>
            <a:r>
              <a:rPr lang="ru-RU" sz="2400" dirty="0">
                <a:latin typeface="Times New Roman" panose="02020603050405020304" pitchFamily="18" charset="0"/>
                <a:cs typeface="Times New Roman" panose="02020603050405020304" pitchFamily="18" charset="0"/>
              </a:rPr>
              <a:t>государственные и муниципальные хранилища культурных ценностей (архивы, музеи, галереи, выставочные залы, библиотеки и др.) – они могут не платить госпошлину за вывоз ценностей;</a:t>
            </a:r>
          </a:p>
          <a:p>
            <a:pPr lvl="1" algn="just" fontAlgn="t">
              <a:lnSpc>
                <a:spcPct val="100000"/>
              </a:lnSpc>
              <a:spcBef>
                <a:spcPts val="0"/>
              </a:spcBef>
              <a:spcAft>
                <a:spcPts val="0"/>
              </a:spcAft>
            </a:pPr>
            <a:r>
              <a:rPr lang="ru-RU" sz="2400" dirty="0">
                <a:latin typeface="Times New Roman" panose="02020603050405020304" pitchFamily="18" charset="0"/>
                <a:cs typeface="Times New Roman" panose="02020603050405020304" pitchFamily="18" charset="0"/>
              </a:rPr>
              <a:t>НКО инвалидов – для них упраздняются госпошлины в судах и у нотариусов;</a:t>
            </a:r>
          </a:p>
          <a:p>
            <a:pPr lvl="1" algn="just" fontAlgn="t">
              <a:lnSpc>
                <a:spcPct val="100000"/>
              </a:lnSpc>
              <a:spcBef>
                <a:spcPts val="0"/>
              </a:spcBef>
              <a:spcAft>
                <a:spcPts val="0"/>
              </a:spcAft>
            </a:pPr>
            <a:r>
              <a:rPr lang="ru-RU" sz="2400" dirty="0" err="1">
                <a:latin typeface="Times New Roman" panose="02020603050405020304" pitchFamily="18" charset="0"/>
                <a:cs typeface="Times New Roman" panose="02020603050405020304" pitchFamily="18" charset="0"/>
              </a:rPr>
              <a:t>спецзаведения</a:t>
            </a:r>
            <a:r>
              <a:rPr lang="ru-RU" sz="2400" dirty="0">
                <a:latin typeface="Times New Roman" panose="02020603050405020304" pitchFamily="18" charset="0"/>
                <a:cs typeface="Times New Roman" panose="02020603050405020304" pitchFamily="18" charset="0"/>
              </a:rPr>
              <a:t> для детей с общественно-опасным поведением – им разрешают не платить пошлину на взыскание родительской задолженности;</a:t>
            </a:r>
          </a:p>
          <a:p>
            <a:pPr algn="just" fontAlgn="t">
              <a:lnSpc>
                <a:spcPct val="100000"/>
              </a:lnSpc>
              <a:spcBef>
                <a:spcPts val="0"/>
              </a:spcBef>
            </a:pPr>
            <a:r>
              <a:rPr lang="ru-RU" sz="2400" b="1" dirty="0">
                <a:latin typeface="Times New Roman" panose="02020603050405020304" pitchFamily="18" charset="0"/>
                <a:cs typeface="Times New Roman" panose="02020603050405020304" pitchFamily="18" charset="0"/>
              </a:rPr>
              <a:t>Таможенная пошлина.</a:t>
            </a:r>
            <a:r>
              <a:rPr lang="ru-RU" sz="2400" dirty="0">
                <a:latin typeface="Times New Roman" panose="02020603050405020304" pitchFamily="18" charset="0"/>
                <a:cs typeface="Times New Roman" panose="02020603050405020304" pitchFamily="18" charset="0"/>
              </a:rPr>
              <a:t> А вот этот платеж «не смотрит на лица», а исключительно на товары, поэтому от нее не освобождают на основании статуса НКО, а только если товары входят в соответствующий перечень.</a:t>
            </a:r>
          </a:p>
          <a:p>
            <a:pPr algn="just">
              <a:lnSpc>
                <a:spcPct val="100000"/>
              </a:lnSpc>
              <a:spcBef>
                <a:spcPts val="0"/>
              </a:spcBef>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4648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1067" y="660399"/>
            <a:ext cx="11345333" cy="5825067"/>
          </a:xfrm>
        </p:spPr>
        <p:txBody>
          <a:bodyPr>
            <a:noAutofit/>
          </a:bodyPr>
          <a:lstStyle/>
          <a:p>
            <a:pPr marL="0" indent="0" algn="just" fontAlgn="t">
              <a:buNone/>
            </a:pPr>
            <a:r>
              <a:rPr lang="ru-RU" sz="2800" b="1" dirty="0">
                <a:latin typeface="Times New Roman" panose="02020603050405020304" pitchFamily="18" charset="0"/>
                <a:cs typeface="Times New Roman" panose="02020603050405020304" pitchFamily="18" charset="0"/>
              </a:rPr>
              <a:t>Региональное налогообложение НКО</a:t>
            </a:r>
          </a:p>
          <a:p>
            <a:pPr algn="just" fontAlgn="t"/>
            <a:r>
              <a:rPr lang="ru-RU" sz="2800" dirty="0">
                <a:latin typeface="Times New Roman" panose="02020603050405020304" pitchFamily="18" charset="0"/>
                <a:cs typeface="Times New Roman" panose="02020603050405020304" pitchFamily="18" charset="0"/>
              </a:rPr>
              <a:t>Местные власти устанавливают порядок такого налогообложения и ставки, а также льготы, в том числе и для некоммерческих организаций.</a:t>
            </a:r>
          </a:p>
          <a:p>
            <a:pPr algn="just" fontAlgn="t"/>
            <a:r>
              <a:rPr lang="ru-RU" sz="2800" dirty="0">
                <a:latin typeface="Times New Roman" panose="02020603050405020304" pitchFamily="18" charset="0"/>
                <a:cs typeface="Times New Roman" panose="02020603050405020304" pitchFamily="18" charset="0"/>
              </a:rPr>
              <a:t>Налог на имущество</a:t>
            </a:r>
          </a:p>
          <a:p>
            <a:pPr algn="just" fontAlgn="t"/>
            <a:r>
              <a:rPr lang="ru-RU" sz="2800" dirty="0">
                <a:latin typeface="Times New Roman" panose="02020603050405020304" pitchFamily="18" charset="0"/>
                <a:cs typeface="Times New Roman" panose="02020603050405020304" pitchFamily="18" charset="0"/>
              </a:rPr>
              <a:t>Даже если организация имеет льготу на этот налог, она все равно обязана отчитываться перед контролирующими органами в налоговой декларации. Основанием для учета выступает остаточная стоимость фондов по данным в </a:t>
            </a:r>
            <a:r>
              <a:rPr lang="ru-RU" sz="2800" dirty="0" err="1">
                <a:latin typeface="Times New Roman" panose="02020603050405020304" pitchFamily="18" charset="0"/>
                <a:cs typeface="Times New Roman" panose="02020603050405020304" pitchFamily="18" charset="0"/>
              </a:rPr>
              <a:t>бухотчетности</a:t>
            </a:r>
            <a:r>
              <a:rPr lang="ru-RU" sz="2800" dirty="0">
                <a:latin typeface="Times New Roman" panose="02020603050405020304" pitchFamily="18" charset="0"/>
                <a:cs typeface="Times New Roman" panose="02020603050405020304" pitchFamily="18" charset="0"/>
              </a:rPr>
              <a:t>. Общепринятая ставка данного налога – 2,2%, если региональная власть не сочтет нужным ее снизить, на что она имеет право. </a:t>
            </a:r>
          </a:p>
          <a:p>
            <a:pPr algn="just" fontAlgn="t"/>
            <a:r>
              <a:rPr lang="ru-RU" sz="2800" dirty="0">
                <a:latin typeface="Times New Roman" panose="02020603050405020304" pitchFamily="18" charset="0"/>
                <a:cs typeface="Times New Roman" panose="02020603050405020304" pitchFamily="18" charset="0"/>
              </a:rPr>
              <a:t>Также у местных структур есть власть расширять список некоммерческих организаций, признаваемых льготниками.</a:t>
            </a: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8799" y="220132"/>
            <a:ext cx="11209867" cy="5952067"/>
          </a:xfrm>
        </p:spPr>
        <p:txBody>
          <a:bodyPr>
            <a:noAutofit/>
          </a:bodyPr>
          <a:lstStyle/>
          <a:p>
            <a:pPr marL="0" indent="0" algn="just" fontAlgn="t">
              <a:buNone/>
            </a:pPr>
            <a:r>
              <a:rPr lang="ru-RU" sz="2800" dirty="0">
                <a:latin typeface="Times New Roman" panose="02020603050405020304" pitchFamily="18" charset="0"/>
                <a:cs typeface="Times New Roman" panose="02020603050405020304" pitchFamily="18" charset="0"/>
              </a:rPr>
              <a:t>Для НКО разных типов порядок взыскания </a:t>
            </a:r>
            <a:r>
              <a:rPr lang="ru-RU" sz="2800" u="sng" dirty="0">
                <a:latin typeface="Times New Roman" panose="02020603050405020304" pitchFamily="18" charset="0"/>
                <a:cs typeface="Times New Roman" panose="02020603050405020304" pitchFamily="18" charset="0"/>
                <a:hlinkClick r:id="rId2"/>
              </a:rPr>
              <a:t>налога на имущество</a:t>
            </a:r>
            <a:r>
              <a:rPr lang="ru-RU" sz="2800" dirty="0">
                <a:latin typeface="Times New Roman" panose="02020603050405020304" pitchFamily="18" charset="0"/>
                <a:cs typeface="Times New Roman" panose="02020603050405020304" pitchFamily="18" charset="0"/>
              </a:rPr>
              <a:t> и льгот на него отличается:</a:t>
            </a:r>
          </a:p>
          <a:p>
            <a:pPr marL="0" indent="0" algn="just" fontAlgn="t">
              <a:buNone/>
            </a:pPr>
            <a:r>
              <a:rPr lang="ru-RU" sz="2800" dirty="0">
                <a:latin typeface="Times New Roman" panose="02020603050405020304" pitchFamily="18" charset="0"/>
                <a:cs typeface="Times New Roman" panose="02020603050405020304" pitchFamily="18" charset="0"/>
              </a:rPr>
              <a:t>Безусловные бессрочные льготы по этому налогу на основании закона предусматриваются для ряда НКО, таких как:</a:t>
            </a:r>
          </a:p>
          <a:p>
            <a:pPr lvl="1" algn="just" fontAlgn="t"/>
            <a:r>
              <a:rPr lang="ru-RU" sz="2800" dirty="0">
                <a:latin typeface="Times New Roman" panose="02020603050405020304" pitchFamily="18" charset="0"/>
                <a:cs typeface="Times New Roman" panose="02020603050405020304" pitchFamily="18" charset="0"/>
              </a:rPr>
              <a:t>организации религиозного характера и обслуживающие их;</a:t>
            </a:r>
          </a:p>
          <a:p>
            <a:pPr lvl="1" algn="just" fontAlgn="t"/>
            <a:r>
              <a:rPr lang="ru-RU" sz="2800" dirty="0">
                <a:latin typeface="Times New Roman" panose="02020603050405020304" pitchFamily="18" charset="0"/>
                <a:cs typeface="Times New Roman" panose="02020603050405020304" pitchFamily="18" charset="0"/>
              </a:rPr>
              <a:t>научные госструктуры;</a:t>
            </a:r>
          </a:p>
          <a:p>
            <a:pPr lvl="1" algn="just" fontAlgn="t"/>
            <a:r>
              <a:rPr lang="ru-RU" sz="2800" dirty="0">
                <a:latin typeface="Times New Roman" panose="02020603050405020304" pitchFamily="18" charset="0"/>
                <a:cs typeface="Times New Roman" panose="02020603050405020304" pitchFamily="18" charset="0"/>
              </a:rPr>
              <a:t>уголовно-исполнительные ведомства;</a:t>
            </a:r>
          </a:p>
          <a:p>
            <a:pPr lvl="1" algn="just" fontAlgn="t"/>
            <a:r>
              <a:rPr lang="ru-RU" sz="2800" dirty="0">
                <a:latin typeface="Times New Roman" panose="02020603050405020304" pitchFamily="18" charset="0"/>
                <a:cs typeface="Times New Roman" panose="02020603050405020304" pitchFamily="18" charset="0"/>
              </a:rPr>
              <a:t>организации-собственники культурных и исторических памятников.</a:t>
            </a:r>
          </a:p>
          <a:p>
            <a:pPr marL="0" indent="0" algn="just" fontAlgn="t">
              <a:buNone/>
            </a:pPr>
            <a:r>
              <a:rPr lang="ru-RU" sz="2800" dirty="0">
                <a:latin typeface="Times New Roman" panose="02020603050405020304" pitchFamily="18" charset="0"/>
                <a:cs typeface="Times New Roman" panose="02020603050405020304" pitchFamily="18" charset="0"/>
              </a:rPr>
              <a:t>Льготы по налогу на имущество предоставляются НКО, в членстве которого инвалиды составляют более 50% (один тип льгот) или 80%.</a:t>
            </a:r>
          </a:p>
          <a:p>
            <a:pPr marL="0" indent="0" algn="just" fontAlgn="t">
              <a:buNone/>
            </a:pPr>
            <a:r>
              <a:rPr lang="ru-RU" sz="2800" dirty="0">
                <a:latin typeface="Times New Roman" panose="02020603050405020304" pitchFamily="18" charset="0"/>
                <a:cs typeface="Times New Roman" panose="02020603050405020304" pitchFamily="18" charset="0"/>
              </a:rPr>
              <a:t>Автономные НКО, разные фонды, кроме общественных, а также некоммерческие партнерства не получают льгот по налогу на имущество.</a:t>
            </a: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240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9581" y="592667"/>
            <a:ext cx="11071351" cy="5528733"/>
          </a:xfrm>
        </p:spPr>
        <p:txBody>
          <a:bodyPr>
            <a:normAutofit/>
          </a:bodyPr>
          <a:lstStyle/>
          <a:p>
            <a:pPr marL="0" indent="0" algn="just" fontAlgn="t">
              <a:buNone/>
            </a:pPr>
            <a:r>
              <a:rPr lang="ru-RU" sz="2800" b="1" dirty="0">
                <a:latin typeface="Times New Roman" panose="02020603050405020304" pitchFamily="18" charset="0"/>
                <a:cs typeface="Times New Roman" panose="02020603050405020304" pitchFamily="18" charset="0"/>
              </a:rPr>
              <a:t>Налог на землю</a:t>
            </a:r>
          </a:p>
          <a:p>
            <a:pPr algn="just" fontAlgn="t"/>
            <a:r>
              <a:rPr lang="ru-RU" sz="2800" dirty="0">
                <a:latin typeface="Times New Roman" panose="02020603050405020304" pitchFamily="18" charset="0"/>
                <a:cs typeface="Times New Roman" panose="02020603050405020304" pitchFamily="18" charset="0"/>
              </a:rPr>
              <a:t>Если у НКО есть в собственности, бессрочном пользовании или в наследстве земельные участки, для них обязателен к уплате земельный налог. Он составляет 1,5 % от кадастровой стоимости земельного участка. Некоторые НКО полностью освобождены от этого налога:</a:t>
            </a:r>
          </a:p>
          <a:p>
            <a:pPr algn="just" fontAlgn="t"/>
            <a:r>
              <a:rPr lang="ru-RU" sz="2800" dirty="0">
                <a:latin typeface="Times New Roman" panose="02020603050405020304" pitchFamily="18" charset="0"/>
                <a:cs typeface="Times New Roman" panose="02020603050405020304" pitchFamily="18" charset="0"/>
              </a:rPr>
              <a:t>общества инвалидов в составе не менее 80% (если участок в собственности исключительно у них);</a:t>
            </a:r>
          </a:p>
          <a:p>
            <a:pPr algn="just" fontAlgn="t"/>
            <a:r>
              <a:rPr lang="ru-RU" sz="2800" dirty="0">
                <a:latin typeface="Times New Roman" panose="02020603050405020304" pitchFamily="18" charset="0"/>
                <a:cs typeface="Times New Roman" panose="02020603050405020304" pitchFamily="18" charset="0"/>
              </a:rPr>
              <a:t>уголовно-исполнительная система Минюста РФ;</a:t>
            </a:r>
          </a:p>
          <a:p>
            <a:pPr algn="just" fontAlgn="t"/>
            <a:r>
              <a:rPr lang="ru-RU" sz="2800" dirty="0">
                <a:latin typeface="Times New Roman" panose="02020603050405020304" pitchFamily="18" charset="0"/>
                <a:cs typeface="Times New Roman" panose="02020603050405020304" pitchFamily="18" charset="0"/>
              </a:rPr>
              <a:t>религиозные структуры.</a:t>
            </a: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044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4133" y="457200"/>
            <a:ext cx="11480800" cy="5715000"/>
          </a:xfrm>
        </p:spPr>
        <p:txBody>
          <a:bodyPr>
            <a:normAutofit/>
          </a:bodyPr>
          <a:lstStyle/>
          <a:p>
            <a:pPr marL="0" indent="0" algn="just" fontAlgn="t">
              <a:buNone/>
            </a:pPr>
            <a:r>
              <a:rPr lang="ru-RU" sz="2400" b="1" dirty="0">
                <a:latin typeface="Times New Roman" panose="02020603050405020304" pitchFamily="18" charset="0"/>
                <a:cs typeface="Times New Roman" panose="02020603050405020304" pitchFamily="18" charset="0"/>
              </a:rPr>
              <a:t>Общий режим или УСН</a:t>
            </a:r>
          </a:p>
          <a:p>
            <a:pPr algn="just" fontAlgn="t"/>
            <a:r>
              <a:rPr lang="ru-RU" sz="2400" dirty="0">
                <a:latin typeface="Times New Roman" panose="02020603050405020304" pitchFamily="18" charset="0"/>
                <a:cs typeface="Times New Roman" panose="02020603050405020304" pitchFamily="18" charset="0"/>
              </a:rPr>
              <a:t>НКО имеет право выбора, находиться ли им на общей системе налогообложения или перейти на «упрощенку». НКО – плательщики </a:t>
            </a:r>
            <a:r>
              <a:rPr lang="ru-RU" sz="2400" u="sng" dirty="0">
                <a:latin typeface="Times New Roman" panose="02020603050405020304" pitchFamily="18" charset="0"/>
                <a:cs typeface="Times New Roman" panose="02020603050405020304" pitchFamily="18" charset="0"/>
                <a:hlinkClick r:id="rId2"/>
              </a:rPr>
              <a:t>УСН</a:t>
            </a:r>
            <a:r>
              <a:rPr lang="ru-RU" sz="2400" dirty="0">
                <a:latin typeface="Times New Roman" panose="02020603050405020304" pitchFamily="18" charset="0"/>
                <a:cs typeface="Times New Roman" panose="02020603050405020304" pitchFamily="18" charset="0"/>
              </a:rPr>
              <a:t> ограничиваются единым налогом, не оплачивая:</a:t>
            </a:r>
          </a:p>
          <a:p>
            <a:pPr algn="just" fontAlgn="t"/>
            <a:r>
              <a:rPr lang="ru-RU" sz="2400" dirty="0">
                <a:latin typeface="Times New Roman" panose="02020603050405020304" pitchFamily="18" charset="0"/>
                <a:cs typeface="Times New Roman" panose="02020603050405020304" pitchFamily="18" charset="0"/>
              </a:rPr>
              <a:t>налог на прибыль;</a:t>
            </a:r>
          </a:p>
          <a:p>
            <a:pPr algn="just" fontAlgn="t"/>
            <a:r>
              <a:rPr lang="ru-RU" sz="2400" dirty="0">
                <a:latin typeface="Times New Roman" panose="02020603050405020304" pitchFamily="18" charset="0"/>
                <a:cs typeface="Times New Roman" panose="02020603050405020304" pitchFamily="18" charset="0"/>
              </a:rPr>
              <a:t>налог на имущество;</a:t>
            </a:r>
          </a:p>
          <a:p>
            <a:pPr algn="just" fontAlgn="t"/>
            <a:r>
              <a:rPr lang="ru-RU" sz="2400" u="sng" dirty="0">
                <a:latin typeface="Times New Roman" panose="02020603050405020304" pitchFamily="18" charset="0"/>
                <a:cs typeface="Times New Roman" panose="02020603050405020304" pitchFamily="18" charset="0"/>
                <a:hlinkClick r:id="rId3"/>
              </a:rPr>
              <a:t>НДС</a:t>
            </a:r>
            <a:r>
              <a:rPr lang="ru-RU" sz="2400" dirty="0">
                <a:latin typeface="Times New Roman" panose="02020603050405020304" pitchFamily="18" charset="0"/>
                <a:cs typeface="Times New Roman" panose="02020603050405020304" pitchFamily="18" charset="0"/>
              </a:rPr>
              <a:t>.</a:t>
            </a:r>
          </a:p>
          <a:p>
            <a:pPr algn="just" fontAlgn="t"/>
            <a:r>
              <a:rPr lang="ru-RU" sz="2400" dirty="0">
                <a:latin typeface="Times New Roman" panose="02020603050405020304" pitchFamily="18" charset="0"/>
                <a:cs typeface="Times New Roman" panose="02020603050405020304" pitchFamily="18" charset="0"/>
              </a:rPr>
              <a:t>Как известно, для применения УСН существует лимит доходов в 45 млн руб. за последние 9 месяцев работы. Для некоммерческих организаций в эту сумму не считают поступления на целевые нужды (гранты, пожертвования, субсидии, взносы учредителей и членов и т.п.).</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76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848" y="270933"/>
            <a:ext cx="10058400" cy="897467"/>
          </a:xfrm>
        </p:spPr>
        <p:txBody>
          <a:bodyPr>
            <a:normAutofit/>
          </a:bodyPr>
          <a:lstStyle/>
          <a:p>
            <a:r>
              <a:rPr lang="ru-RU" b="1" dirty="0">
                <a:latin typeface="Times New Roman" panose="02020603050405020304" pitchFamily="18" charset="0"/>
                <a:cs typeface="Times New Roman" panose="02020603050405020304" pitchFamily="18" charset="0"/>
              </a:rPr>
              <a:t>1. Классификация налогов</a:t>
            </a:r>
            <a:endParaRPr lang="ru-RU" dirty="0"/>
          </a:p>
        </p:txBody>
      </p:sp>
      <p:sp>
        <p:nvSpPr>
          <p:cNvPr id="3" name="Объект 2"/>
          <p:cNvSpPr>
            <a:spLocks noGrp="1"/>
          </p:cNvSpPr>
          <p:nvPr>
            <p:ph idx="1"/>
          </p:nvPr>
        </p:nvSpPr>
        <p:spPr>
          <a:xfrm>
            <a:off x="1069847" y="1016000"/>
            <a:ext cx="10529485" cy="5054600"/>
          </a:xfrm>
        </p:spPr>
        <p:txBody>
          <a:bodyPr>
            <a:normAutofit/>
          </a:bodyPr>
          <a:lstStyle/>
          <a:p>
            <a:pPr marL="0" indent="0" algn="just">
              <a:lnSpc>
                <a:spcPct val="100000"/>
              </a:lnSpc>
              <a:spcBef>
                <a:spcPts val="0"/>
              </a:spcBef>
              <a:buNone/>
            </a:pPr>
            <a:r>
              <a:rPr lang="ru-RU" sz="3200" dirty="0">
                <a:latin typeface="Times New Roman" panose="02020603050405020304" pitchFamily="18" charset="0"/>
                <a:cs typeface="Times New Roman" panose="02020603050405020304" pitchFamily="18" charset="0"/>
              </a:rPr>
              <a:t>Согласно части первой Налогового Кодекса РФ, все налоги и сборы, действующие на территории Российской Федерации, делятся на три группы:</a:t>
            </a:r>
          </a:p>
          <a:p>
            <a:pPr marL="0" indent="0" algn="just">
              <a:lnSpc>
                <a:spcPct val="100000"/>
              </a:lnSpc>
              <a:spcBef>
                <a:spcPts val="0"/>
              </a:spcBef>
              <a:buNone/>
            </a:pPr>
            <a:r>
              <a:rPr lang="ru-RU" sz="3200" dirty="0">
                <a:latin typeface="Times New Roman" panose="02020603050405020304" pitchFamily="18" charset="0"/>
                <a:cs typeface="Times New Roman" panose="02020603050405020304" pitchFamily="18" charset="0"/>
              </a:rPr>
              <a:t>• федеральные налоги и сборы,</a:t>
            </a:r>
          </a:p>
          <a:p>
            <a:pPr marL="0" indent="0" algn="just">
              <a:lnSpc>
                <a:spcPct val="100000"/>
              </a:lnSpc>
              <a:spcBef>
                <a:spcPts val="0"/>
              </a:spcBef>
              <a:buNone/>
            </a:pPr>
            <a:r>
              <a:rPr lang="ru-RU" sz="3200" dirty="0">
                <a:latin typeface="Times New Roman" panose="02020603050405020304" pitchFamily="18" charset="0"/>
                <a:cs typeface="Times New Roman" panose="02020603050405020304" pitchFamily="18" charset="0"/>
              </a:rPr>
              <a:t>• налоги и сборы субъектов Российской Федерации (региональные  налоги и сборы),</a:t>
            </a:r>
          </a:p>
          <a:p>
            <a:pPr marL="0" indent="0" algn="just">
              <a:lnSpc>
                <a:spcPct val="100000"/>
              </a:lnSpc>
              <a:spcBef>
                <a:spcPts val="0"/>
              </a:spcBef>
              <a:buNone/>
            </a:pPr>
            <a:r>
              <a:rPr lang="ru-RU" sz="3200" dirty="0">
                <a:latin typeface="Times New Roman" panose="02020603050405020304" pitchFamily="18" charset="0"/>
                <a:cs typeface="Times New Roman" panose="02020603050405020304" pitchFamily="18" charset="0"/>
              </a:rPr>
              <a:t>• местные налоги и сборы.</a:t>
            </a:r>
          </a:p>
        </p:txBody>
      </p:sp>
    </p:spTree>
    <p:extLst>
      <p:ext uri="{BB962C8B-B14F-4D97-AF65-F5344CB8AC3E}">
        <p14:creationId xmlns:p14="http://schemas.microsoft.com/office/powerpoint/2010/main" val="112017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0133" y="0"/>
            <a:ext cx="11785600" cy="6468534"/>
          </a:xfrm>
        </p:spPr>
        <p:txBody>
          <a:bodyPr>
            <a:noAutofit/>
          </a:bodyPr>
          <a:lstStyle/>
          <a:p>
            <a:r>
              <a:rPr lang="ru-RU" sz="1600" b="1" dirty="0">
                <a:latin typeface="Times New Roman" panose="02020603050405020304" pitchFamily="18" charset="0"/>
                <a:cs typeface="Times New Roman" panose="02020603050405020304" pitchFamily="18" charset="0"/>
              </a:rPr>
              <a:t>Федеральные налоги и сборы </a:t>
            </a:r>
            <a:r>
              <a:rPr lang="ru-RU" sz="1600" dirty="0">
                <a:latin typeface="Times New Roman" panose="02020603050405020304" pitchFamily="18" charset="0"/>
                <a:cs typeface="Times New Roman" panose="02020603050405020304" pitchFamily="18" charset="0"/>
              </a:rPr>
              <a:t>являются обязательными к уплате на всей территории Российской Федерации. К ним относятся:</a:t>
            </a:r>
          </a:p>
          <a:p>
            <a:r>
              <a:rPr lang="ru-RU" sz="1600" dirty="0">
                <a:latin typeface="Times New Roman" panose="02020603050405020304" pitchFamily="18" charset="0"/>
                <a:cs typeface="Times New Roman" panose="02020603050405020304" pitchFamily="18" charset="0"/>
              </a:rPr>
              <a:t>1) налог на добавленную стоимость;</a:t>
            </a:r>
          </a:p>
          <a:p>
            <a:r>
              <a:rPr lang="ru-RU" sz="1600" dirty="0">
                <a:latin typeface="Times New Roman" panose="02020603050405020304" pitchFamily="18" charset="0"/>
                <a:cs typeface="Times New Roman" panose="02020603050405020304" pitchFamily="18" charset="0"/>
              </a:rPr>
              <a:t>2) акцизы на отдельные виды товаров (услуг) и отдельные виды</a:t>
            </a:r>
          </a:p>
          <a:p>
            <a:r>
              <a:rPr lang="ru-RU" sz="1600" dirty="0">
                <a:latin typeface="Times New Roman" panose="02020603050405020304" pitchFamily="18" charset="0"/>
                <a:cs typeface="Times New Roman" panose="02020603050405020304" pitchFamily="18" charset="0"/>
              </a:rPr>
              <a:t>минерального сырья;</a:t>
            </a:r>
          </a:p>
          <a:p>
            <a:r>
              <a:rPr lang="ru-RU" sz="1600" dirty="0">
                <a:latin typeface="Times New Roman" panose="02020603050405020304" pitchFamily="18" charset="0"/>
                <a:cs typeface="Times New Roman" panose="02020603050405020304" pitchFamily="18" charset="0"/>
              </a:rPr>
              <a:t>3) налог на прибыль (доход) организаций;</a:t>
            </a:r>
          </a:p>
          <a:p>
            <a:r>
              <a:rPr lang="ru-RU" sz="1600" dirty="0">
                <a:latin typeface="Times New Roman" panose="02020603050405020304" pitchFamily="18" charset="0"/>
                <a:cs typeface="Times New Roman" panose="02020603050405020304" pitchFamily="18" charset="0"/>
              </a:rPr>
              <a:t>4) налог на доходы от капитала;</a:t>
            </a:r>
          </a:p>
          <a:p>
            <a:r>
              <a:rPr lang="ru-RU" sz="1600" dirty="0">
                <a:latin typeface="Times New Roman" panose="02020603050405020304" pitchFamily="18" charset="0"/>
                <a:cs typeface="Times New Roman" panose="02020603050405020304" pitchFamily="18" charset="0"/>
              </a:rPr>
              <a:t>5) подоходный налог с физических лиц;</a:t>
            </a:r>
          </a:p>
          <a:p>
            <a:r>
              <a:rPr lang="ru-RU" sz="1600" dirty="0">
                <a:latin typeface="Times New Roman" panose="02020603050405020304" pitchFamily="18" charset="0"/>
                <a:cs typeface="Times New Roman" panose="02020603050405020304" pitchFamily="18" charset="0"/>
              </a:rPr>
              <a:t>6) взносы в государственные социальные внебюджетные фонды;</a:t>
            </a:r>
          </a:p>
          <a:p>
            <a:r>
              <a:rPr lang="ru-RU" sz="1600" dirty="0">
                <a:latin typeface="Times New Roman" panose="02020603050405020304" pitchFamily="18" charset="0"/>
                <a:cs typeface="Times New Roman" panose="02020603050405020304" pitchFamily="18" charset="0"/>
              </a:rPr>
              <a:t>7) государственная пошлина;</a:t>
            </a:r>
          </a:p>
          <a:p>
            <a:r>
              <a:rPr lang="ru-RU" sz="1600" dirty="0">
                <a:latin typeface="Times New Roman" panose="02020603050405020304" pitchFamily="18" charset="0"/>
                <a:cs typeface="Times New Roman" panose="02020603050405020304" pitchFamily="18" charset="0"/>
              </a:rPr>
              <a:t>8) таможенная пошлина и таможенные сборы;</a:t>
            </a:r>
          </a:p>
          <a:p>
            <a:r>
              <a:rPr lang="ru-RU" sz="1600" dirty="0">
                <a:latin typeface="Times New Roman" panose="02020603050405020304" pitchFamily="18" charset="0"/>
                <a:cs typeface="Times New Roman" panose="02020603050405020304" pitchFamily="18" charset="0"/>
              </a:rPr>
              <a:t>9) налог на пользование недрами;</a:t>
            </a:r>
          </a:p>
          <a:p>
            <a:r>
              <a:rPr lang="ru-RU" sz="1600" dirty="0">
                <a:latin typeface="Times New Roman" panose="02020603050405020304" pitchFamily="18" charset="0"/>
                <a:cs typeface="Times New Roman" panose="02020603050405020304" pitchFamily="18" charset="0"/>
              </a:rPr>
              <a:t>10) налог на воспроизводство </a:t>
            </a:r>
            <a:r>
              <a:rPr lang="ru-RU" sz="1600" dirty="0" err="1">
                <a:latin typeface="Times New Roman" panose="02020603050405020304" pitchFamily="18" charset="0"/>
                <a:cs typeface="Times New Roman" panose="02020603050405020304" pitchFamily="18" charset="0"/>
              </a:rPr>
              <a:t>минерально</a:t>
            </a:r>
            <a:r>
              <a:rPr lang="ru-RU" sz="1600" dirty="0">
                <a:latin typeface="Times New Roman" panose="02020603050405020304" pitchFamily="18" charset="0"/>
                <a:cs typeface="Times New Roman" panose="02020603050405020304" pitchFamily="18" charset="0"/>
              </a:rPr>
              <a:t> - сырьевой базы;</a:t>
            </a:r>
          </a:p>
          <a:p>
            <a:r>
              <a:rPr lang="ru-RU" sz="1600" dirty="0">
                <a:latin typeface="Times New Roman" panose="02020603050405020304" pitchFamily="18" charset="0"/>
                <a:cs typeface="Times New Roman" panose="02020603050405020304" pitchFamily="18" charset="0"/>
              </a:rPr>
              <a:t>11) налог на дополнительный доход от добычи углеводородов;</a:t>
            </a:r>
          </a:p>
          <a:p>
            <a:r>
              <a:rPr lang="ru-RU" sz="1600" dirty="0">
                <a:latin typeface="Times New Roman" panose="02020603050405020304" pitchFamily="18" charset="0"/>
                <a:cs typeface="Times New Roman" panose="02020603050405020304" pitchFamily="18" charset="0"/>
              </a:rPr>
              <a:t>12) сбор за право пользования объектами животного мира и водными</a:t>
            </a:r>
          </a:p>
          <a:p>
            <a:r>
              <a:rPr lang="ru-RU" sz="1600" dirty="0">
                <a:latin typeface="Times New Roman" panose="02020603050405020304" pitchFamily="18" charset="0"/>
                <a:cs typeface="Times New Roman" panose="02020603050405020304" pitchFamily="18" charset="0"/>
              </a:rPr>
              <a:t>биологическими ресурсами;</a:t>
            </a:r>
          </a:p>
          <a:p>
            <a:r>
              <a:rPr lang="ru-RU" sz="1600" dirty="0">
                <a:latin typeface="Times New Roman" panose="02020603050405020304" pitchFamily="18" charset="0"/>
                <a:cs typeface="Times New Roman" panose="02020603050405020304" pitchFamily="18" charset="0"/>
              </a:rPr>
              <a:t>13) лесной налог;</a:t>
            </a:r>
          </a:p>
          <a:p>
            <a:r>
              <a:rPr lang="ru-RU" sz="1600" dirty="0">
                <a:latin typeface="Times New Roman" panose="02020603050405020304" pitchFamily="18" charset="0"/>
                <a:cs typeface="Times New Roman" panose="02020603050405020304" pitchFamily="18" charset="0"/>
              </a:rPr>
              <a:t>14) водный налог.</a:t>
            </a:r>
          </a:p>
        </p:txBody>
      </p:sp>
    </p:spTree>
    <p:extLst>
      <p:ext uri="{BB962C8B-B14F-4D97-AF65-F5344CB8AC3E}">
        <p14:creationId xmlns:p14="http://schemas.microsoft.com/office/powerpoint/2010/main" val="16278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9848" y="287867"/>
            <a:ext cx="10058400" cy="5884333"/>
          </a:xfrm>
        </p:spPr>
        <p:txBody>
          <a:bodyPr>
            <a:noAutofit/>
          </a:bodyPr>
          <a:lstStyle/>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Региональными признаются налоги и сборы, устанавливаемые и вводимые в действие законами субъектов Российской Федерации в соответствии с Налоговым Кодексом РФ, и обязательные к уплате на территориях соответствующих субъектов Российской Федерации.</a:t>
            </a:r>
          </a:p>
          <a:p>
            <a:pPr marL="0" indent="0" algn="just">
              <a:lnSpc>
                <a:spcPct val="100000"/>
              </a:lnSpc>
              <a:spcBef>
                <a:spcPts val="0"/>
              </a:spcBef>
              <a:buNone/>
            </a:pPr>
            <a:r>
              <a:rPr lang="ru-RU" sz="2800" i="1" dirty="0">
                <a:latin typeface="Times New Roman" panose="02020603050405020304" pitchFamily="18" charset="0"/>
                <a:cs typeface="Times New Roman" panose="02020603050405020304" pitchFamily="18" charset="0"/>
              </a:rPr>
              <a:t>К региональным налогам и сборам относятся:</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1) налог на имущество организаций;</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2) налог на недвижимость;</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3) дорожный налог;</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4) транспортный налог;</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5) налог с продаж;</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6) налог на игорный бизнес;</a:t>
            </a:r>
          </a:p>
          <a:p>
            <a:pPr algn="just">
              <a:lnSpc>
                <a:spcPct val="100000"/>
              </a:lnSpc>
              <a:spcBef>
                <a:spcPts val="0"/>
              </a:spcBef>
            </a:pPr>
            <a:r>
              <a:rPr lang="ru-RU" sz="2800" dirty="0">
                <a:latin typeface="Times New Roman" panose="02020603050405020304" pitchFamily="18" charset="0"/>
                <a:cs typeface="Times New Roman" panose="02020603050405020304" pitchFamily="18" charset="0"/>
              </a:rPr>
              <a:t>7) региональные лицензионные сборы.</a:t>
            </a:r>
          </a:p>
        </p:txBody>
      </p:sp>
    </p:spTree>
    <p:extLst>
      <p:ext uri="{BB962C8B-B14F-4D97-AF65-F5344CB8AC3E}">
        <p14:creationId xmlns:p14="http://schemas.microsoft.com/office/powerpoint/2010/main" val="349855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9848" y="474133"/>
            <a:ext cx="10715752" cy="5698067"/>
          </a:xfrm>
        </p:spPr>
        <p:txBody>
          <a:bodyPr>
            <a:normAutofit/>
          </a:bodyPr>
          <a:lstStyle/>
          <a:p>
            <a:pPr algn="just"/>
            <a:r>
              <a:rPr lang="ru-RU" sz="2800" dirty="0">
                <a:latin typeface="Times New Roman" panose="02020603050405020304" pitchFamily="18" charset="0"/>
                <a:cs typeface="Times New Roman" panose="02020603050405020304" pitchFamily="18" charset="0"/>
              </a:rPr>
              <a:t>Местными признаются налоги и сборы, устанавливаемые и вводимые в действие нормативными правовыми актами представительных органов местного самоуправления в соответствии с Налоговым Кодексом РФ и обязательные к уплате на территориях соответствующих муниципальных образований.</a:t>
            </a:r>
          </a:p>
          <a:p>
            <a:pPr marL="0" indent="0" algn="just">
              <a:buNone/>
            </a:pPr>
            <a:r>
              <a:rPr lang="ru-RU" sz="2800" i="1" dirty="0">
                <a:latin typeface="Times New Roman" panose="02020603050405020304" pitchFamily="18" charset="0"/>
                <a:cs typeface="Times New Roman" panose="02020603050405020304" pitchFamily="18" charset="0"/>
              </a:rPr>
              <a:t>К местным налогам и сборам относятся:</a:t>
            </a:r>
          </a:p>
          <a:p>
            <a:pPr algn="just"/>
            <a:r>
              <a:rPr lang="ru-RU" sz="2800" dirty="0">
                <a:latin typeface="Times New Roman" panose="02020603050405020304" pitchFamily="18" charset="0"/>
                <a:cs typeface="Times New Roman" panose="02020603050405020304" pitchFamily="18" charset="0"/>
              </a:rPr>
              <a:t>1) земельный налог;</a:t>
            </a:r>
          </a:p>
          <a:p>
            <a:pPr algn="just"/>
            <a:r>
              <a:rPr lang="ru-RU" sz="2800" dirty="0">
                <a:latin typeface="Times New Roman" panose="02020603050405020304" pitchFamily="18" charset="0"/>
                <a:cs typeface="Times New Roman" panose="02020603050405020304" pitchFamily="18" charset="0"/>
              </a:rPr>
              <a:t>2) налог на имущество физических лиц;</a:t>
            </a:r>
          </a:p>
          <a:p>
            <a:pPr algn="just"/>
            <a:r>
              <a:rPr lang="ru-RU" sz="2800" dirty="0">
                <a:latin typeface="Times New Roman" panose="02020603050405020304" pitchFamily="18" charset="0"/>
                <a:cs typeface="Times New Roman" panose="02020603050405020304" pitchFamily="18" charset="0"/>
              </a:rPr>
              <a:t>3) налог на рекламу;</a:t>
            </a:r>
          </a:p>
          <a:p>
            <a:pPr algn="just"/>
            <a:r>
              <a:rPr lang="ru-RU" sz="2800" dirty="0">
                <a:latin typeface="Times New Roman" panose="02020603050405020304" pitchFamily="18" charset="0"/>
                <a:cs typeface="Times New Roman" panose="02020603050405020304" pitchFamily="18" charset="0"/>
              </a:rPr>
              <a:t>4) налог на наследование или дарение;</a:t>
            </a:r>
          </a:p>
          <a:p>
            <a:pPr algn="just"/>
            <a:r>
              <a:rPr lang="ru-RU" sz="2800" dirty="0">
                <a:latin typeface="Times New Roman" panose="02020603050405020304" pitchFamily="18" charset="0"/>
                <a:cs typeface="Times New Roman" panose="02020603050405020304" pitchFamily="18" charset="0"/>
              </a:rPr>
              <a:t>5) местные лицензионные сборы.</a:t>
            </a:r>
          </a:p>
        </p:txBody>
      </p:sp>
    </p:spTree>
    <p:extLst>
      <p:ext uri="{BB962C8B-B14F-4D97-AF65-F5344CB8AC3E}">
        <p14:creationId xmlns:p14="http://schemas.microsoft.com/office/powerpoint/2010/main" val="44961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2. Налоговые льготы некоммерческих организаций</a:t>
            </a:r>
            <a:endParaRPr lang="ru-RU" dirty="0"/>
          </a:p>
        </p:txBody>
      </p:sp>
      <p:sp>
        <p:nvSpPr>
          <p:cNvPr id="3" name="Объект 2"/>
          <p:cNvSpPr>
            <a:spLocks noGrp="1"/>
          </p:cNvSpPr>
          <p:nvPr>
            <p:ph idx="1"/>
          </p:nvPr>
        </p:nvSpPr>
        <p:spPr>
          <a:xfrm>
            <a:off x="626533" y="2121408"/>
            <a:ext cx="10938933" cy="4050792"/>
          </a:xfrm>
        </p:spPr>
        <p:txBody>
          <a:bodyPr>
            <a:normAutofit/>
          </a:bodyPr>
          <a:lstStyle/>
          <a:p>
            <a:pPr marL="0" indent="0" algn="just">
              <a:buNone/>
            </a:pPr>
            <a:r>
              <a:rPr lang="ru-RU" sz="3200" dirty="0">
                <a:latin typeface="Times New Roman" panose="02020603050405020304" pitchFamily="18" charset="0"/>
                <a:cs typeface="Times New Roman" panose="02020603050405020304" pitchFamily="18" charset="0"/>
              </a:rPr>
              <a:t>Несмотря на то что извлечение прибыли не является приоритетом некоммерческих организаций (НКО), они так же признаются плательщиками налогов, пусть и не самыми основными «наполнителями» бюджета. С НКО взимается ряд налогов и сборов, но при этом учитываются специфические особенности их деятельности, которые обуславливают некоторые налоговые льготы.</a:t>
            </a:r>
          </a:p>
        </p:txBody>
      </p:sp>
    </p:spTree>
    <p:extLst>
      <p:ext uri="{BB962C8B-B14F-4D97-AF65-F5344CB8AC3E}">
        <p14:creationId xmlns:p14="http://schemas.microsoft.com/office/powerpoint/2010/main" val="218156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1067" y="220134"/>
            <a:ext cx="11582400" cy="6366934"/>
          </a:xfrm>
        </p:spPr>
        <p:txBody>
          <a:bodyPr>
            <a:normAutofit fontScale="92500" lnSpcReduction="10000"/>
          </a:bodyPr>
          <a:lstStyle/>
          <a:p>
            <a:pPr marL="0" indent="0" algn="just" fontAlgn="t">
              <a:lnSpc>
                <a:spcPct val="150000"/>
              </a:lnSpc>
              <a:spcBef>
                <a:spcPts val="0"/>
              </a:spcBef>
              <a:buNone/>
            </a:pPr>
            <a:r>
              <a:rPr lang="ru-RU" sz="3200" b="1" i="1" dirty="0">
                <a:solidFill>
                  <a:srgbClr val="000000"/>
                </a:solidFill>
                <a:latin typeface="Times New Roman" panose="02020603050405020304" pitchFamily="18" charset="0"/>
                <a:cs typeface="Times New Roman" panose="02020603050405020304" pitchFamily="18" charset="0"/>
              </a:rPr>
              <a:t>Тип НКО и порядок налогообложения</a:t>
            </a:r>
          </a:p>
          <a:p>
            <a:pPr marL="0" indent="0" algn="just" fontAlgn="t">
              <a:lnSpc>
                <a:spcPct val="150000"/>
              </a:lnSpc>
              <a:spcBef>
                <a:spcPts val="0"/>
              </a:spcBef>
              <a:buNone/>
            </a:pPr>
            <a:r>
              <a:rPr lang="ru-RU" sz="2400" dirty="0">
                <a:solidFill>
                  <a:srgbClr val="000000"/>
                </a:solidFill>
                <a:latin typeface="Times New Roman" panose="02020603050405020304" pitchFamily="18" charset="0"/>
                <a:cs typeface="Times New Roman" panose="02020603050405020304" pitchFamily="18" charset="0"/>
              </a:rPr>
              <a:t>Некоммерческие организации принято делить на несколько видов по источнику финансирования:</a:t>
            </a:r>
          </a:p>
          <a:p>
            <a:pPr algn="just" fontAlgn="t">
              <a:lnSpc>
                <a:spcPct val="150000"/>
              </a:lnSpc>
              <a:spcBef>
                <a:spcPts val="0"/>
              </a:spcBef>
              <a:buFont typeface="Arial" panose="020B0604020202020204" pitchFamily="34" charset="0"/>
              <a:buChar char="•"/>
            </a:pPr>
            <a:r>
              <a:rPr lang="ru-RU" sz="2400" b="1" dirty="0">
                <a:solidFill>
                  <a:srgbClr val="000000"/>
                </a:solidFill>
                <a:latin typeface="Times New Roman" panose="02020603050405020304" pitchFamily="18" charset="0"/>
                <a:cs typeface="Times New Roman" panose="02020603050405020304" pitchFamily="18" charset="0"/>
              </a:rPr>
              <a:t>муниципальные (государственные)</a:t>
            </a:r>
            <a:r>
              <a:rPr lang="ru-RU" sz="2400" dirty="0">
                <a:solidFill>
                  <a:srgbClr val="000000"/>
                </a:solidFill>
                <a:latin typeface="Times New Roman" panose="02020603050405020304" pitchFamily="18" charset="0"/>
                <a:cs typeface="Times New Roman" panose="02020603050405020304" pitchFamily="18" charset="0"/>
              </a:rPr>
              <a:t> — их финансирует госбюджет;</a:t>
            </a:r>
          </a:p>
          <a:p>
            <a:pPr algn="just" fontAlgn="t">
              <a:lnSpc>
                <a:spcPct val="150000"/>
              </a:lnSpc>
              <a:spcBef>
                <a:spcPts val="0"/>
              </a:spcBef>
              <a:buFont typeface="Arial" panose="020B0604020202020204" pitchFamily="34" charset="0"/>
              <a:buChar char="•"/>
            </a:pPr>
            <a:r>
              <a:rPr lang="ru-RU" sz="2400" b="1" dirty="0">
                <a:solidFill>
                  <a:srgbClr val="000000"/>
                </a:solidFill>
                <a:latin typeface="Times New Roman" panose="02020603050405020304" pitchFamily="18" charset="0"/>
                <a:cs typeface="Times New Roman" panose="02020603050405020304" pitchFamily="18" charset="0"/>
              </a:rPr>
              <a:t>общественные (негосударственные)</a:t>
            </a:r>
            <a:r>
              <a:rPr lang="ru-RU" sz="2400" dirty="0">
                <a:solidFill>
                  <a:srgbClr val="000000"/>
                </a:solidFill>
                <a:latin typeface="Times New Roman" panose="02020603050405020304" pitchFamily="18" charset="0"/>
                <a:cs typeface="Times New Roman" panose="02020603050405020304" pitchFamily="18" charset="0"/>
              </a:rPr>
              <a:t> — существуют за счет собственной прибыли и общественных взносов;</a:t>
            </a:r>
          </a:p>
          <a:p>
            <a:pPr algn="just" fontAlgn="t">
              <a:lnSpc>
                <a:spcPct val="150000"/>
              </a:lnSpc>
              <a:spcBef>
                <a:spcPts val="0"/>
              </a:spcBef>
              <a:buFont typeface="Arial" panose="020B0604020202020204" pitchFamily="34" charset="0"/>
              <a:buChar char="•"/>
            </a:pPr>
            <a:r>
              <a:rPr lang="ru-RU" sz="2400" b="1" dirty="0">
                <a:solidFill>
                  <a:srgbClr val="000000"/>
                </a:solidFill>
                <a:latin typeface="Times New Roman" panose="02020603050405020304" pitchFamily="18" charset="0"/>
                <a:cs typeface="Times New Roman" panose="02020603050405020304" pitchFamily="18" charset="0"/>
              </a:rPr>
              <a:t>автономные</a:t>
            </a:r>
            <a:r>
              <a:rPr lang="ru-RU" sz="2400" dirty="0">
                <a:solidFill>
                  <a:srgbClr val="000000"/>
                </a:solidFill>
                <a:latin typeface="Times New Roman" panose="02020603050405020304" pitchFamily="18" charset="0"/>
                <a:cs typeface="Times New Roman" panose="02020603050405020304" pitchFamily="18" charset="0"/>
              </a:rPr>
              <a:t> — финансируют себя сами.</a:t>
            </a:r>
          </a:p>
          <a:p>
            <a:pPr marL="0" indent="0" algn="just" fontAlgn="t">
              <a:lnSpc>
                <a:spcPct val="150000"/>
              </a:lnSpc>
              <a:spcBef>
                <a:spcPts val="0"/>
              </a:spcBef>
              <a:buNone/>
            </a:pPr>
            <a:r>
              <a:rPr lang="ru-RU" dirty="0">
                <a:latin typeface="Times New Roman" panose="02020603050405020304" pitchFamily="18" charset="0"/>
                <a:cs typeface="Times New Roman" panose="02020603050405020304" pitchFamily="18" charset="0"/>
              </a:rPr>
              <a:t>Как правило, некоммерческие структуры не регистрируются в качестве предпринимателей, но в ходе функционирования им нередко приходится </a:t>
            </a:r>
            <a:r>
              <a:rPr lang="ru-RU" dirty="0" err="1">
                <a:latin typeface="Times New Roman" panose="02020603050405020304" pitchFamily="18" charset="0"/>
                <a:cs typeface="Times New Roman" panose="02020603050405020304" pitchFamily="18" charset="0"/>
              </a:rPr>
              <a:t>возмездно</a:t>
            </a:r>
            <a:r>
              <a:rPr lang="ru-RU" dirty="0">
                <a:latin typeface="Times New Roman" panose="02020603050405020304" pitchFamily="18" charset="0"/>
                <a:cs typeface="Times New Roman" panose="02020603050405020304" pitchFamily="18" charset="0"/>
              </a:rPr>
              <a:t> оказывать услуги или выполнять работы в пользу других лиц, чтобы заработать средства для финансирования организации, тем самым формируя налогооблагаемую прибыль.</a:t>
            </a:r>
            <a:endParaRPr lang="ru-RU" sz="2400" dirty="0">
              <a:solidFill>
                <a:srgbClr val="000000"/>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ru-RU" sz="2200" b="1" dirty="0">
                <a:solidFill>
                  <a:srgbClr val="FF0000"/>
                </a:solidFill>
                <a:latin typeface="Times New Roman" panose="02020603050405020304" pitchFamily="18" charset="0"/>
                <a:cs typeface="Times New Roman" panose="02020603050405020304" pitchFamily="18" charset="0"/>
              </a:rPr>
              <a:t>ВАЖНО! Порядок и суммы налогов для некоммерческих организации прямо связаны с тем, ведет ли НКО предпринимательскую деятельность.</a:t>
            </a:r>
            <a:endParaRPr lang="ru-RU"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65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867" y="660400"/>
            <a:ext cx="11463866" cy="5511800"/>
          </a:xfrm>
        </p:spPr>
        <p:txBody>
          <a:bodyPr>
            <a:normAutofit/>
          </a:bodyPr>
          <a:lstStyle/>
          <a:p>
            <a:pPr marL="0" indent="0" algn="just" fontAlgn="t">
              <a:lnSpc>
                <a:spcPct val="100000"/>
              </a:lnSpc>
              <a:spcBef>
                <a:spcPts val="0"/>
              </a:spcBef>
              <a:buNone/>
            </a:pPr>
            <a:r>
              <a:rPr lang="ru-RU" sz="3200" b="1" i="1" dirty="0">
                <a:latin typeface="Times New Roman" panose="02020603050405020304" pitchFamily="18" charset="0"/>
                <a:cs typeface="Times New Roman" panose="02020603050405020304" pitchFamily="18" charset="0"/>
              </a:rPr>
              <a:t>Общие правила налогообложения НКО</a:t>
            </a:r>
          </a:p>
          <a:p>
            <a:pPr marL="0" indent="0" algn="just" fontAlgn="t">
              <a:lnSpc>
                <a:spcPct val="100000"/>
              </a:lnSpc>
              <a:spcBef>
                <a:spcPts val="0"/>
              </a:spcBef>
              <a:buNone/>
            </a:pPr>
            <a:r>
              <a:rPr lang="ru-RU" sz="2800" dirty="0">
                <a:latin typeface="Times New Roman" panose="02020603050405020304" pitchFamily="18" charset="0"/>
                <a:cs typeface="Times New Roman" panose="02020603050405020304" pitchFamily="18" charset="0"/>
              </a:rPr>
              <a:t>Они обусловлены особенностями этих структур, а именно:</a:t>
            </a:r>
          </a:p>
          <a:p>
            <a:pPr algn="just" fontAlgn="t">
              <a:lnSpc>
                <a:spcPct val="100000"/>
              </a:lnSpc>
              <a:spcBef>
                <a:spcPts val="0"/>
              </a:spcBef>
            </a:pPr>
            <a:r>
              <a:rPr lang="ru-RU" sz="2800" dirty="0">
                <a:latin typeface="Times New Roman" panose="02020603050405020304" pitchFamily="18" charset="0"/>
                <a:cs typeface="Times New Roman" panose="02020603050405020304" pitchFamily="18" charset="0"/>
              </a:rPr>
              <a:t>прибыль не составляет их основную цель;</a:t>
            </a:r>
          </a:p>
          <a:p>
            <a:pPr algn="just" fontAlgn="t">
              <a:lnSpc>
                <a:spcPct val="100000"/>
              </a:lnSpc>
              <a:spcBef>
                <a:spcPts val="0"/>
              </a:spcBef>
            </a:pPr>
            <a:r>
              <a:rPr lang="ru-RU" sz="2800" dirty="0">
                <a:latin typeface="Times New Roman" panose="02020603050405020304" pitchFamily="18" charset="0"/>
                <a:cs typeface="Times New Roman" panose="02020603050405020304" pitchFamily="18" charset="0"/>
              </a:rPr>
              <a:t>они не являются предпринимателями, а в качестве разрешения некоторых видов деятельности им необходимы лицензии;</a:t>
            </a:r>
          </a:p>
          <a:p>
            <a:pPr algn="just" fontAlgn="t">
              <a:lnSpc>
                <a:spcPct val="100000"/>
              </a:lnSpc>
              <a:spcBef>
                <a:spcPts val="0"/>
              </a:spcBef>
            </a:pPr>
            <a:r>
              <a:rPr lang="ru-RU" sz="2800" dirty="0">
                <a:latin typeface="Times New Roman" panose="02020603050405020304" pitchFamily="18" charset="0"/>
                <a:cs typeface="Times New Roman" panose="02020603050405020304" pitchFamily="18" charset="0"/>
              </a:rPr>
              <a:t>НКО могут получать доход в качестве добровольных взносов, пожертвований и других безвозмездных поступлений.</a:t>
            </a:r>
          </a:p>
          <a:p>
            <a:pPr algn="just">
              <a:lnSpc>
                <a:spcPct val="100000"/>
              </a:lnSpc>
              <a:spcBef>
                <a:spcPts val="0"/>
              </a:spcBef>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0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2534" y="508000"/>
            <a:ext cx="11582400" cy="5664200"/>
          </a:xfrm>
        </p:spPr>
        <p:txBody>
          <a:bodyPr>
            <a:normAutofit/>
          </a:bodyPr>
          <a:lstStyle/>
          <a:p>
            <a:pPr marL="0" indent="0" algn="just" fontAlgn="t">
              <a:buNone/>
            </a:pPr>
            <a:r>
              <a:rPr lang="ru-RU" sz="2800" b="1" dirty="0">
                <a:latin typeface="Times New Roman" panose="02020603050405020304" pitchFamily="18" charset="0"/>
                <a:cs typeface="Times New Roman" panose="02020603050405020304" pitchFamily="18" charset="0"/>
              </a:rPr>
              <a:t>Эти </a:t>
            </a:r>
            <a:r>
              <a:rPr lang="ru-RU" sz="2800" b="1" i="1" dirty="0">
                <a:latin typeface="Times New Roman" panose="02020603050405020304" pitchFamily="18" charset="0"/>
                <a:cs typeface="Times New Roman" panose="02020603050405020304" pitchFamily="18" charset="0"/>
              </a:rPr>
              <a:t>специфические свойства НКО </a:t>
            </a:r>
            <a:r>
              <a:rPr lang="ru-RU" sz="2800" b="1" dirty="0">
                <a:latin typeface="Times New Roman" panose="02020603050405020304" pitchFamily="18" charset="0"/>
                <a:cs typeface="Times New Roman" panose="02020603050405020304" pitchFamily="18" charset="0"/>
              </a:rPr>
              <a:t>являются основой для общих принципов, по которым осуществляется их налогообложение:</a:t>
            </a:r>
          </a:p>
          <a:p>
            <a:pPr algn="just" fontAlgn="t"/>
            <a:r>
              <a:rPr lang="ru-RU" sz="2800" dirty="0">
                <a:latin typeface="Times New Roman" panose="02020603050405020304" pitchFamily="18" charset="0"/>
                <a:cs typeface="Times New Roman" panose="02020603050405020304" pitchFamily="18" charset="0"/>
              </a:rPr>
              <a:t>Вся прибыль, получаемая НКО в ходе их деятельности, облагается соответствующим налогом (ст. 246 НК РФ).</a:t>
            </a:r>
          </a:p>
          <a:p>
            <a:pPr algn="just" fontAlgn="t"/>
            <a:r>
              <a:rPr lang="ru-RU" sz="2800" dirty="0">
                <a:latin typeface="Times New Roman" panose="02020603050405020304" pitchFamily="18" charset="0"/>
                <a:cs typeface="Times New Roman" panose="02020603050405020304" pitchFamily="18" charset="0"/>
              </a:rPr>
              <a:t>Отдельные типы прибыли НКО не входят в базу по данному налогу (ст. 251 НК РФ), а именно та прибыль, которая поступает на безвозмездной основе для обеспечения уставной деятельности. </a:t>
            </a:r>
          </a:p>
          <a:p>
            <a:pPr marL="0" indent="0" algn="just" fontAlgn="t">
              <a:buNone/>
            </a:pPr>
            <a:r>
              <a:rPr lang="ru-RU" sz="2800" dirty="0">
                <a:latin typeface="Times New Roman" panose="02020603050405020304" pitchFamily="18" charset="0"/>
                <a:cs typeface="Times New Roman" panose="02020603050405020304" pitchFamily="18" charset="0"/>
              </a:rPr>
              <a:t>Перечень необлагаемой налогом прибыли НКО содержится в приказах Министерства финансов РФ.</a:t>
            </a:r>
          </a:p>
          <a:p>
            <a:pPr algn="just"/>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1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Дерево">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Дерево</Template>
  <TotalTime>162</TotalTime>
  <Words>1574</Words>
  <Application>Microsoft Office PowerPoint</Application>
  <PresentationFormat>Широкоэкранный</PresentationFormat>
  <Paragraphs>113</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Arial Black</vt:lpstr>
      <vt:lpstr>Times New Roman</vt:lpstr>
      <vt:lpstr>Wingdings</vt:lpstr>
      <vt:lpstr>Дерево</vt:lpstr>
      <vt:lpstr>Тема 9. Налогообложение некоммерческих организаций</vt:lpstr>
      <vt:lpstr>1. Классификация налогов</vt:lpstr>
      <vt:lpstr>Презентация PowerPoint</vt:lpstr>
      <vt:lpstr>Презентация PowerPoint</vt:lpstr>
      <vt:lpstr>Презентация PowerPoint</vt:lpstr>
      <vt:lpstr>2. Налоговые льготы некоммерческих организаций</vt:lpstr>
      <vt:lpstr>Презентация PowerPoint</vt:lpstr>
      <vt:lpstr>Презентация PowerPoint</vt:lpstr>
      <vt:lpstr>Презентация PowerPoint</vt:lpstr>
      <vt:lpstr>Презентация PowerPoint</vt:lpstr>
      <vt:lpstr>Презентация PowerPoint</vt:lpstr>
      <vt:lpstr>Специфика обложения некоммерческих структур НДС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10. Налогообложение некоммерческих организаций</dc:title>
  <dc:creator>Пользователь Windows</dc:creator>
  <cp:lastModifiedBy>AlexSapfira@outlook.com</cp:lastModifiedBy>
  <cp:revision>12</cp:revision>
  <dcterms:created xsi:type="dcterms:W3CDTF">2018-11-12T06:54:59Z</dcterms:created>
  <dcterms:modified xsi:type="dcterms:W3CDTF">2021-11-16T13:30:10Z</dcterms:modified>
</cp:coreProperties>
</file>